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312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3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CED3"/>
    <a:srgbClr val="874983"/>
    <a:srgbClr val="D5AFC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8" autoAdjust="0"/>
    <p:restoredTop sz="94689" autoAdjust="0"/>
  </p:normalViewPr>
  <p:slideViewPr>
    <p:cSldViewPr>
      <p:cViewPr varScale="1">
        <p:scale>
          <a:sx n="61" d="100"/>
          <a:sy n="61" d="100"/>
        </p:scale>
        <p:origin x="136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/>
                </a:solidFill>
              </a:rPr>
              <a:pPr/>
              <a:t>28.02.2019</a:t>
            </a:fld>
            <a:endParaRPr lang="ru-RU">
              <a:solidFill>
                <a:srgbClr val="29293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/>
                </a:solidFill>
              </a:rPr>
              <a:pPr/>
              <a:t>‹#›</a:t>
            </a:fld>
            <a:endParaRPr lang="ru-RU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4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81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042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6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0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884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0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4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76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68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28.02.2019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8136904" cy="93610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Лекция 3. </a:t>
            </a:r>
            <a:r>
              <a:rPr lang="ru-RU" sz="4400" dirty="0" smtClean="0">
                <a:latin typeface="+mn-lt"/>
              </a:rPr>
              <a:t>Разрезы и Сечения</a:t>
            </a:r>
            <a:r>
              <a:rPr lang="ru-RU" sz="4400" dirty="0" smtClean="0"/>
              <a:t>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556792"/>
            <a:ext cx="7056784" cy="44644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/>
              </a:rPr>
              <a:t>План лекции: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Общие сведения</a:t>
            </a:r>
            <a:r>
              <a:rPr lang="en-US" sz="2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о разрезах.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Графическое обозначение.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Классификация разрезов.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effectLst/>
              </a:rPr>
              <a:t>Общие сведения о сечениях.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effectLst/>
              </a:rPr>
              <a:t>Классификация сечений.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effectLst/>
              </a:rPr>
              <a:t>Исключения и замечания.</a:t>
            </a:r>
          </a:p>
          <a:p>
            <a:pPr marL="514350" indent="-514350" algn="l">
              <a:buFont typeface="+mj-lt"/>
              <a:buAutoNum type="arabicPeriod"/>
            </a:pPr>
            <a:endParaRPr lang="ru-RU" sz="2800" dirty="0" smtClean="0">
              <a:solidFill>
                <a:schemeClr val="tx1"/>
              </a:solidFill>
              <a:effectLst/>
            </a:endParaRPr>
          </a:p>
          <a:p>
            <a:pPr marL="514350" indent="-514350" algn="l">
              <a:buFont typeface="+mj-lt"/>
              <a:buAutoNum type="arabicPeriod"/>
            </a:pPr>
            <a:endParaRPr lang="ru-RU" sz="2800" b="1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79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2190" y="1115452"/>
            <a:ext cx="4911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зависимости от числа секущих плоскостей: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68760" y="1570682"/>
            <a:ext cx="289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Простой</a:t>
            </a:r>
            <a:r>
              <a:rPr lang="ru-RU" dirty="0" smtClean="0"/>
              <a:t> разрез </a:t>
            </a:r>
          </a:p>
          <a:p>
            <a:pPr algn="ctr"/>
            <a:r>
              <a:rPr lang="ru-RU" dirty="0" smtClean="0"/>
              <a:t>(одна секущая плоскость)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4815672" y="1535493"/>
            <a:ext cx="406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Сложный </a:t>
            </a:r>
            <a:r>
              <a:rPr lang="ru-RU" dirty="0" smtClean="0"/>
              <a:t>разрез </a:t>
            </a:r>
          </a:p>
          <a:p>
            <a:pPr algn="ctr"/>
            <a:r>
              <a:rPr lang="ru-RU" dirty="0" smtClean="0"/>
              <a:t>(две или более  секущих плоскостей)</a:t>
            </a:r>
            <a:endParaRPr lang="ru-RU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3051" t="41055" r="56163" b="30656"/>
          <a:stretch/>
        </p:blipFill>
        <p:spPr bwMode="auto">
          <a:xfrm>
            <a:off x="119347" y="2348880"/>
            <a:ext cx="4425685" cy="2880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2"/>
          <a:srcRect l="48019" t="40773" r="27218" b="23215"/>
          <a:stretch/>
        </p:blipFill>
        <p:spPr bwMode="auto">
          <a:xfrm>
            <a:off x="4706280" y="2356784"/>
            <a:ext cx="4330215" cy="3592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90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300118"/>
            <a:ext cx="547260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000" dirty="0" smtClean="0"/>
              <a:t>В образовании </a:t>
            </a:r>
            <a:r>
              <a:rPr lang="ru-RU" sz="2000" b="1" dirty="0" smtClean="0"/>
              <a:t>простого разреза </a:t>
            </a:r>
            <a:r>
              <a:rPr lang="ru-RU" sz="2000" dirty="0" smtClean="0"/>
              <a:t>участвует </a:t>
            </a:r>
            <a:r>
              <a:rPr lang="ru-RU" sz="2000" b="1" dirty="0" smtClean="0"/>
              <a:t>одна</a:t>
            </a:r>
            <a:r>
              <a:rPr lang="ru-RU" sz="2000" dirty="0" smtClean="0"/>
              <a:t> секущая плоскость.</a:t>
            </a:r>
          </a:p>
          <a:p>
            <a:pPr indent="357188"/>
            <a:endParaRPr lang="ru-RU" sz="2000" dirty="0" smtClean="0"/>
          </a:p>
          <a:p>
            <a:pPr indent="457200"/>
            <a:r>
              <a:rPr lang="ru-RU" sz="2000" b="1" dirty="0" smtClean="0"/>
              <a:t>Простой разрез </a:t>
            </a:r>
            <a:r>
              <a:rPr lang="ru-RU" sz="2000" dirty="0" smtClean="0"/>
              <a:t>на чертеже не обозначается, если одновременно выполняются два следующих условия:</a:t>
            </a:r>
          </a:p>
          <a:p>
            <a:pPr indent="457200"/>
            <a:endParaRPr lang="ru-RU" sz="2000" dirty="0" smtClean="0"/>
          </a:p>
          <a:p>
            <a:pPr marL="342900" indent="-342900">
              <a:buAutoNum type="arabicParenR"/>
            </a:pPr>
            <a:r>
              <a:rPr lang="ru-RU" sz="2000" b="1" dirty="0" smtClean="0"/>
              <a:t>Секущая плоскость </a:t>
            </a:r>
            <a:r>
              <a:rPr lang="ru-RU" sz="2000" dirty="0" smtClean="0"/>
              <a:t>совпадает с плоскостью симметрии детали;</a:t>
            </a:r>
          </a:p>
          <a:p>
            <a:pPr marL="342900" indent="-342900">
              <a:buAutoNum type="arabicParenR"/>
            </a:pPr>
            <a:endParaRPr lang="ru-RU" sz="2000" dirty="0" smtClean="0"/>
          </a:p>
          <a:p>
            <a:pPr marL="342900" indent="-342900">
              <a:buAutoNum type="arabicParenR"/>
            </a:pPr>
            <a:r>
              <a:rPr lang="ru-RU" sz="2000" b="1" dirty="0" smtClean="0"/>
              <a:t>Разрез</a:t>
            </a:r>
            <a:r>
              <a:rPr lang="ru-RU" sz="2000" dirty="0" smtClean="0"/>
              <a:t> располагается в проекционной связи на месте одного из основных видов: горизонтальный разрез – на месте вида сверху; фронтальный – вида спереди; профильный – вида слева.</a:t>
            </a:r>
            <a:endParaRPr lang="ru-RU" sz="20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52872" t="25893" r="28890" b="22917"/>
          <a:stretch/>
        </p:blipFill>
        <p:spPr bwMode="auto">
          <a:xfrm>
            <a:off x="5940152" y="1412776"/>
            <a:ext cx="2736304" cy="468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531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28762"/>
            <a:ext cx="460851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Если предмет </a:t>
            </a:r>
            <a:r>
              <a:rPr lang="ru-RU" sz="2200" b="1" dirty="0" smtClean="0"/>
              <a:t>симметричный</a:t>
            </a:r>
            <a:r>
              <a:rPr lang="ru-RU" sz="2200" dirty="0" smtClean="0"/>
              <a:t>, то следует соединять половину вида с половиной соответствующего разреза.</a:t>
            </a:r>
          </a:p>
          <a:p>
            <a:pPr indent="357188"/>
            <a:endParaRPr lang="ru-RU" sz="2200" dirty="0" smtClean="0"/>
          </a:p>
          <a:p>
            <a:pPr indent="457200" algn="r"/>
            <a:r>
              <a:rPr lang="ru-RU" sz="2200" b="1" dirty="0" smtClean="0"/>
              <a:t>Это делается с целью сокращения графической работы и улучшения чтения чертежа.</a:t>
            </a:r>
            <a:endParaRPr lang="ru-RU" sz="2200" dirty="0" smtClean="0"/>
          </a:p>
          <a:p>
            <a:pPr indent="457200"/>
            <a:endParaRPr lang="ru-RU" sz="2200" dirty="0" smtClean="0"/>
          </a:p>
          <a:p>
            <a:pPr indent="457200" algn="r"/>
            <a:r>
              <a:rPr lang="ru-RU" sz="2200" dirty="0" smtClean="0"/>
              <a:t>Границей между видом и разрезом служит </a:t>
            </a:r>
            <a:r>
              <a:rPr lang="ru-RU" sz="2200" b="1" dirty="0" smtClean="0"/>
              <a:t>осевая линия симметрии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51366" t="24107" r="28845" b="23903"/>
          <a:stretch/>
        </p:blipFill>
        <p:spPr bwMode="auto">
          <a:xfrm>
            <a:off x="5724128" y="1196752"/>
            <a:ext cx="3024336" cy="5040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784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75312" y="1325681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/>
              <a:t>Простой разрез симметричной детали.</a:t>
            </a:r>
          </a:p>
        </p:txBody>
      </p:sp>
    </p:spTree>
    <p:extLst>
      <p:ext uri="{BB962C8B-B14F-4D97-AF65-F5344CB8AC3E}">
        <p14:creationId xmlns:p14="http://schemas.microsoft.com/office/powerpoint/2010/main" val="17448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188" y="1325681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400" b="1" dirty="0" smtClean="0"/>
              <a:t>Простой разрез симметричной детали.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88024" y="4581128"/>
            <a:ext cx="2232248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1249" t="22619" r="35751" b="16965"/>
          <a:stretch/>
        </p:blipFill>
        <p:spPr bwMode="auto">
          <a:xfrm>
            <a:off x="926164" y="1787346"/>
            <a:ext cx="7128791" cy="4665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оле 186"/>
          <p:cNvSpPr txBox="1"/>
          <p:nvPr/>
        </p:nvSpPr>
        <p:spPr>
          <a:xfrm>
            <a:off x="5364088" y="4941168"/>
            <a:ext cx="2690867" cy="1512168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2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325681"/>
            <a:ext cx="8424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200" dirty="0" smtClean="0"/>
              <a:t>В случае совпадения на изображении проекции внутреннего или внешнего ребра детали с осью симметрии разрез и вид соединяются по волнистой линии.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6269" t="39286" r="37423" b="14286"/>
          <a:stretch/>
        </p:blipFill>
        <p:spPr bwMode="auto">
          <a:xfrm>
            <a:off x="2088669" y="2433677"/>
            <a:ext cx="4894654" cy="38282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862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6914" y="1233348"/>
            <a:ext cx="748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500" b="1" dirty="0" smtClean="0"/>
              <a:t>Обозначение простого разреза.</a:t>
            </a:r>
          </a:p>
          <a:p>
            <a:pPr indent="357188" algn="ctr"/>
            <a:r>
              <a:rPr lang="ru-RU" sz="2500" dirty="0" smtClean="0"/>
              <a:t>Если не выполняется хотя бы одно из двух перечисленных ранее условий, то разрез обозначается: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4723" t="30655" r="26213" b="22024"/>
          <a:stretch/>
        </p:blipFill>
        <p:spPr bwMode="auto">
          <a:xfrm>
            <a:off x="467544" y="2996952"/>
            <a:ext cx="8208912" cy="33123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099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325681"/>
            <a:ext cx="7488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500" b="1" dirty="0" smtClean="0"/>
              <a:t>Обозначение разрезов:</a:t>
            </a:r>
          </a:p>
          <a:p>
            <a:pPr indent="357188" algn="ctr"/>
            <a:r>
              <a:rPr lang="ru-RU" sz="2500" dirty="0" smtClean="0"/>
              <a:t>Положение секущей плоскости указывается на чертеже </a:t>
            </a:r>
            <a:r>
              <a:rPr lang="ru-RU" sz="2500" b="1" dirty="0" smtClean="0"/>
              <a:t>линией сечения</a:t>
            </a:r>
            <a:r>
              <a:rPr lang="ru-RU" sz="2500" dirty="0" smtClean="0"/>
              <a:t>. Для линии сечения применяться </a:t>
            </a:r>
            <a:r>
              <a:rPr lang="ru-RU" sz="2500" b="1" dirty="0" smtClean="0"/>
              <a:t>разомкнутая линия.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6838" t="32690" r="65811" b="43751"/>
          <a:stretch/>
        </p:blipFill>
        <p:spPr bwMode="auto">
          <a:xfrm>
            <a:off x="430972" y="3254779"/>
            <a:ext cx="4619441" cy="327338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36858" t="45474" r="53183" b="36264"/>
          <a:stretch/>
        </p:blipFill>
        <p:spPr bwMode="auto">
          <a:xfrm>
            <a:off x="5662364" y="3348178"/>
            <a:ext cx="3086100" cy="317998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1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3494" y="1380964"/>
            <a:ext cx="3978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500" b="1" dirty="0" smtClean="0"/>
              <a:t>Ступенчатый</a:t>
            </a:r>
            <a:r>
              <a:rPr lang="ru-RU" sz="2500" dirty="0" smtClean="0"/>
              <a:t> разрез </a:t>
            </a:r>
          </a:p>
          <a:p>
            <a:pPr indent="357188" algn="ctr"/>
            <a:r>
              <a:rPr lang="ru-RU" sz="2500" dirty="0" smtClean="0"/>
              <a:t>(секущие плоскости параллельны </a:t>
            </a:r>
          </a:p>
          <a:p>
            <a:pPr indent="357188" algn="ctr"/>
            <a:r>
              <a:rPr lang="ru-RU" sz="2500" dirty="0" smtClean="0"/>
              <a:t>между собой)</a:t>
            </a:r>
            <a:endParaRPr lang="ru-RU" sz="2500" b="1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5400" t="37438" r="70637" b="43386"/>
          <a:stretch/>
        </p:blipFill>
        <p:spPr bwMode="auto">
          <a:xfrm>
            <a:off x="293494" y="3119708"/>
            <a:ext cx="3978150" cy="2696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2"/>
          <a:srcRect l="32293" t="38899" r="53720" b="46283"/>
          <a:stretch/>
        </p:blipFill>
        <p:spPr bwMode="auto">
          <a:xfrm>
            <a:off x="4716016" y="3130612"/>
            <a:ext cx="4086746" cy="2150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70314" y="1380964"/>
            <a:ext cx="39781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7188" algn="ctr"/>
            <a:r>
              <a:rPr lang="ru-RU" sz="2500" b="1" dirty="0" smtClean="0"/>
              <a:t>Ломаный </a:t>
            </a:r>
            <a:r>
              <a:rPr lang="ru-RU" sz="2500" dirty="0" smtClean="0"/>
              <a:t>разрез </a:t>
            </a:r>
          </a:p>
          <a:p>
            <a:pPr indent="357188" algn="ctr"/>
            <a:r>
              <a:rPr lang="ru-RU" sz="2500" dirty="0" smtClean="0"/>
              <a:t>(секущие плоскости пересекаются под углом не равным 90 ˚ градусов)</a:t>
            </a:r>
            <a:endParaRPr lang="ru-RU" sz="2500" b="1" dirty="0" smtClean="0"/>
          </a:p>
        </p:txBody>
      </p:sp>
    </p:spTree>
    <p:extLst>
      <p:ext uri="{BB962C8B-B14F-4D97-AF65-F5344CB8AC3E}">
        <p14:creationId xmlns:p14="http://schemas.microsoft.com/office/powerpoint/2010/main" val="315473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10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740"/>
            <a:ext cx="1727175" cy="12940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352928" cy="13681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1. </a:t>
            </a:r>
            <a:r>
              <a:rPr lang="ru-RU" sz="4400" b="1" dirty="0">
                <a:effectLst/>
              </a:rPr>
              <a:t>Общие </a:t>
            </a:r>
            <a:r>
              <a:rPr lang="ru-RU" sz="4400" b="1" dirty="0" smtClean="0">
                <a:effectLst/>
              </a:rPr>
              <a:t>сведения о разрезах</a:t>
            </a:r>
            <a:br>
              <a:rPr lang="ru-RU" sz="4400" b="1" dirty="0" smtClean="0">
                <a:effectLst/>
              </a:rPr>
            </a:br>
            <a:r>
              <a:rPr lang="ru-RU" sz="4400" b="1" dirty="0" smtClean="0">
                <a:effectLst/>
              </a:rPr>
              <a:t>(ГОСТ 2.305-68 Разрезы)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80920" cy="5256584"/>
          </a:xfrm>
        </p:spPr>
        <p:txBody>
          <a:bodyPr>
            <a:normAutofit/>
          </a:bodyPr>
          <a:lstStyle/>
          <a:p>
            <a:pPr algn="ctr"/>
            <a:endParaRPr lang="ru-RU" sz="2800" dirty="0" smtClean="0">
              <a:solidFill>
                <a:schemeClr val="tx1"/>
              </a:solidFill>
              <a:effectLst/>
            </a:endParaRPr>
          </a:p>
          <a:p>
            <a:r>
              <a:rPr lang="ru-RU" sz="3500" b="1" dirty="0" smtClean="0">
                <a:solidFill>
                  <a:schemeClr val="tx1"/>
                </a:solidFill>
                <a:effectLst/>
              </a:rPr>
              <a:t>Разрез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 – изображение предмета, мысленно рассеченного одной или несколькими секущими плоскостями.</a:t>
            </a:r>
          </a:p>
          <a:p>
            <a:r>
              <a:rPr lang="ru-RU" sz="2800" b="1" dirty="0" smtClean="0">
                <a:solidFill>
                  <a:schemeClr val="tx1"/>
                </a:solidFill>
                <a:effectLst/>
              </a:rPr>
              <a:t>В разрезе изображается то, что находится в секущей плоскости и то, что находится за ней.</a:t>
            </a:r>
          </a:p>
          <a:p>
            <a:endParaRPr lang="ru-RU" sz="2800" b="1" dirty="0" smtClean="0">
              <a:solidFill>
                <a:schemeClr val="tx1"/>
              </a:solidFill>
              <a:effectLst/>
            </a:endParaRPr>
          </a:p>
          <a:p>
            <a:r>
              <a:rPr lang="ru-RU" sz="2800" dirty="0" smtClean="0">
                <a:solidFill>
                  <a:schemeClr val="tx1"/>
                </a:solidFill>
                <a:effectLst/>
              </a:rPr>
              <a:t>Мысленное рассечение предмета определяет условность изображения – разреза, и изменения других изображений не влечет, т.к. удаление отсеченной части выполняется условно.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1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Ступенчатый разрез</a:t>
            </a:r>
            <a:endParaRPr lang="ru-RU" sz="40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56264" y="1203682"/>
            <a:ext cx="823783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/>
              <a:t>Ступенчатым</a:t>
            </a:r>
            <a:r>
              <a:rPr lang="ru-RU" sz="2500" dirty="0" smtClean="0"/>
              <a:t> называется разрез образованный двумя</a:t>
            </a:r>
          </a:p>
          <a:p>
            <a:r>
              <a:rPr lang="ru-RU" sz="2500" dirty="0" smtClean="0"/>
              <a:t> или несколькими  параллельными плоскостями.</a:t>
            </a:r>
            <a:endParaRPr lang="ru-RU" sz="25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3050" t="27381" r="26046" b="19941"/>
          <a:stretch/>
        </p:blipFill>
        <p:spPr bwMode="auto">
          <a:xfrm>
            <a:off x="301486" y="2204864"/>
            <a:ext cx="8470569" cy="42210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92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-15416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Ступенчатый разрез</a:t>
            </a:r>
            <a:endParaRPr lang="ru-RU" sz="40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5728" t="6250" r="24540" b="22620"/>
          <a:stretch/>
        </p:blipFill>
        <p:spPr bwMode="auto">
          <a:xfrm>
            <a:off x="251520" y="1052736"/>
            <a:ext cx="8640960" cy="55446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339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Ломаный разрез</a:t>
            </a:r>
            <a:endParaRPr lang="ru-RU" sz="40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828" y="35476"/>
            <a:ext cx="8712968" cy="7903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Ломаный разрез</a:t>
            </a:r>
            <a:endParaRPr lang="ru-RU" sz="4000" b="1" dirty="0"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44408" y="5805264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12681" y="716503"/>
            <a:ext cx="7463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Ломаным</a:t>
            </a:r>
            <a:r>
              <a:rPr lang="ru-RU" sz="2400" dirty="0" smtClean="0"/>
              <a:t> называется разрез, образованный двумя </a:t>
            </a:r>
          </a:p>
          <a:p>
            <a:r>
              <a:rPr lang="ru-RU" sz="2400" dirty="0" smtClean="0"/>
              <a:t>или несколькими пересекающимися (под углом не </a:t>
            </a:r>
          </a:p>
          <a:p>
            <a:r>
              <a:rPr lang="ru-RU" sz="2400" dirty="0" smtClean="0"/>
              <a:t>равным 90 ̊) плоскостями.</a:t>
            </a:r>
            <a:endParaRPr lang="ru-RU" sz="2400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3887" t="26488" r="27050" b="13988"/>
          <a:stretch/>
        </p:blipFill>
        <p:spPr bwMode="auto">
          <a:xfrm>
            <a:off x="323528" y="1963350"/>
            <a:ext cx="8540216" cy="4706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338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/>
              <a:t>3</a:t>
            </a:r>
            <a:r>
              <a:rPr lang="ru-RU" sz="4000" b="1" dirty="0" smtClean="0"/>
              <a:t>. Классификация разрезов</a:t>
            </a:r>
            <a:endParaRPr lang="ru-RU" sz="4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40464" y="5359532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8508" y="3032882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Разрезы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48788" y="1045027"/>
            <a:ext cx="2880320" cy="6240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Горизонтальные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713" y="1851299"/>
            <a:ext cx="2880320" cy="6240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Вертикальные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7713" y="2742436"/>
            <a:ext cx="2880320" cy="62409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Наклонные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5172" y="1621091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Фронтальный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19980" y="2776464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Профильный</a:t>
            </a:r>
          </a:p>
        </p:txBody>
      </p:sp>
      <p:cxnSp>
        <p:nvCxnSpPr>
          <p:cNvPr id="15" name="Соединительная линия уступом 14"/>
          <p:cNvCxnSpPr>
            <a:stCxn id="8" idx="3"/>
            <a:endCxn id="9" idx="1"/>
          </p:cNvCxnSpPr>
          <p:nvPr/>
        </p:nvCxnSpPr>
        <p:spPr>
          <a:xfrm flipV="1">
            <a:off x="2272724" y="1357075"/>
            <a:ext cx="576064" cy="201622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stCxn id="8" idx="3"/>
            <a:endCxn id="12" idx="1"/>
          </p:cNvCxnSpPr>
          <p:nvPr/>
        </p:nvCxnSpPr>
        <p:spPr>
          <a:xfrm flipV="1">
            <a:off x="2272724" y="3054484"/>
            <a:ext cx="584989" cy="31881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endCxn id="11" idx="1"/>
          </p:cNvCxnSpPr>
          <p:nvPr/>
        </p:nvCxnSpPr>
        <p:spPr>
          <a:xfrm>
            <a:off x="2560756" y="2163347"/>
            <a:ext cx="296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11" idx="3"/>
            <a:endCxn id="13" idx="1"/>
          </p:cNvCxnSpPr>
          <p:nvPr/>
        </p:nvCxnSpPr>
        <p:spPr>
          <a:xfrm flipV="1">
            <a:off x="5738033" y="1961507"/>
            <a:ext cx="567139" cy="20184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stCxn id="11" idx="3"/>
            <a:endCxn id="14" idx="1"/>
          </p:cNvCxnSpPr>
          <p:nvPr/>
        </p:nvCxnSpPr>
        <p:spPr>
          <a:xfrm>
            <a:off x="5738033" y="2163347"/>
            <a:ext cx="581947" cy="9535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2857713" y="3631302"/>
            <a:ext cx="2880320" cy="624095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Простые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848788" y="4508656"/>
            <a:ext cx="2880320" cy="624095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Сложные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19980" y="4033135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Ступенчатые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293408" y="4938307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Ломаные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4" name="Соединительная линия уступом 23"/>
          <p:cNvCxnSpPr>
            <a:stCxn id="8" idx="3"/>
            <a:endCxn id="20" idx="1"/>
          </p:cNvCxnSpPr>
          <p:nvPr/>
        </p:nvCxnSpPr>
        <p:spPr>
          <a:xfrm>
            <a:off x="2272724" y="3373298"/>
            <a:ext cx="584989" cy="57005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8" idx="3"/>
            <a:endCxn id="21" idx="1"/>
          </p:cNvCxnSpPr>
          <p:nvPr/>
        </p:nvCxnSpPr>
        <p:spPr>
          <a:xfrm>
            <a:off x="2272724" y="3373298"/>
            <a:ext cx="576064" cy="144740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21" idx="3"/>
            <a:endCxn id="22" idx="1"/>
          </p:cNvCxnSpPr>
          <p:nvPr/>
        </p:nvCxnSpPr>
        <p:spPr>
          <a:xfrm flipV="1">
            <a:off x="5729108" y="4373551"/>
            <a:ext cx="590872" cy="44715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21" idx="3"/>
            <a:endCxn id="23" idx="1"/>
          </p:cNvCxnSpPr>
          <p:nvPr/>
        </p:nvCxnSpPr>
        <p:spPr>
          <a:xfrm>
            <a:off x="5729108" y="4820704"/>
            <a:ext cx="564300" cy="4580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Скругленный прямоугольник 35"/>
          <p:cNvSpPr/>
          <p:nvPr/>
        </p:nvSpPr>
        <p:spPr>
          <a:xfrm>
            <a:off x="2874089" y="5359532"/>
            <a:ext cx="2880320" cy="6240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Продольные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857321" y="6165304"/>
            <a:ext cx="2880320" cy="4722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Поперечные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39" name="Соединительная линия уступом 38"/>
          <p:cNvCxnSpPr>
            <a:stCxn id="8" idx="3"/>
            <a:endCxn id="36" idx="1"/>
          </p:cNvCxnSpPr>
          <p:nvPr/>
        </p:nvCxnSpPr>
        <p:spPr>
          <a:xfrm>
            <a:off x="2272724" y="3373298"/>
            <a:ext cx="601365" cy="229828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8" idx="3"/>
            <a:endCxn id="37" idx="1"/>
          </p:cNvCxnSpPr>
          <p:nvPr/>
        </p:nvCxnSpPr>
        <p:spPr>
          <a:xfrm>
            <a:off x="2272724" y="3373298"/>
            <a:ext cx="584597" cy="302814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55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7"/>
            <a:ext cx="8712968" cy="1152127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Продольный и поперечный разрезы</a:t>
            </a:r>
            <a:endParaRPr lang="ru-RU" sz="4000" b="1" dirty="0">
              <a:effectLst/>
            </a:endParaRPr>
          </a:p>
        </p:txBody>
      </p:sp>
      <p:pic>
        <p:nvPicPr>
          <p:cNvPr id="28" name="Рисунок 27"/>
          <p:cNvPicPr/>
          <p:nvPr/>
        </p:nvPicPr>
        <p:blipFill rotWithShape="1">
          <a:blip r:embed="rId2"/>
          <a:srcRect l="20875" t="36160" r="58043" b="34389"/>
          <a:stretch/>
        </p:blipFill>
        <p:spPr bwMode="auto">
          <a:xfrm>
            <a:off x="395536" y="1916832"/>
            <a:ext cx="5472608" cy="453650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4409" y="1412775"/>
            <a:ext cx="6514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 зависимости от </a:t>
            </a:r>
            <a:r>
              <a:rPr lang="ru-RU" sz="2400" b="1" u="sng" dirty="0" smtClean="0"/>
              <a:t>направления рассечения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28185" y="2348880"/>
            <a:ext cx="2808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/>
              <a:t>Продольный</a:t>
            </a:r>
            <a:r>
              <a:rPr lang="ru-RU" dirty="0" smtClean="0"/>
              <a:t> разрез – </a:t>
            </a:r>
          </a:p>
          <a:p>
            <a:r>
              <a:rPr lang="ru-RU" dirty="0"/>
              <a:t>в</a:t>
            </a:r>
            <a:r>
              <a:rPr lang="ru-RU" dirty="0" smtClean="0"/>
              <a:t>доль больших измерений </a:t>
            </a:r>
          </a:p>
          <a:p>
            <a:r>
              <a:rPr lang="ru-RU" dirty="0" smtClean="0"/>
              <a:t>предмета: разрез А-А;</a:t>
            </a:r>
          </a:p>
          <a:p>
            <a:endParaRPr lang="ru-RU" dirty="0"/>
          </a:p>
          <a:p>
            <a:r>
              <a:rPr lang="ru-RU" b="1" dirty="0" smtClean="0"/>
              <a:t>Поперечный</a:t>
            </a:r>
            <a:r>
              <a:rPr lang="ru-RU" dirty="0" smtClean="0"/>
              <a:t> разрез- </a:t>
            </a:r>
          </a:p>
          <a:p>
            <a:r>
              <a:rPr lang="ru-RU" dirty="0" smtClean="0"/>
              <a:t>перпендикулярно большим</a:t>
            </a:r>
          </a:p>
          <a:p>
            <a:r>
              <a:rPr lang="ru-RU" dirty="0" smtClean="0"/>
              <a:t>измерениям предмета:</a:t>
            </a:r>
          </a:p>
          <a:p>
            <a:r>
              <a:rPr lang="ru-RU" dirty="0" smtClean="0"/>
              <a:t>разрез Б-Б.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472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5292" y="0"/>
            <a:ext cx="8712968" cy="6206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/>
              <a:t>3</a:t>
            </a:r>
            <a:r>
              <a:rPr lang="ru-RU" sz="4000" b="1" dirty="0" smtClean="0"/>
              <a:t>. Классификация разрезов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65765" y="4882738"/>
            <a:ext cx="232656" cy="260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5784" y="3054762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Разрезы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74089" y="568235"/>
            <a:ext cx="2489999" cy="4680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Горизонтальные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01950" y="1216925"/>
            <a:ext cx="2481074" cy="5355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Вертикальные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81238" y="1971113"/>
            <a:ext cx="2481074" cy="5492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Наклонные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30473" y="1144297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Фронтальные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45281" y="2299670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Профильные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4" name="Соединительная линия уступом 13"/>
          <p:cNvCxnSpPr>
            <a:stCxn id="8" idx="3"/>
            <a:endCxn id="9" idx="1"/>
          </p:cNvCxnSpPr>
          <p:nvPr/>
        </p:nvCxnSpPr>
        <p:spPr>
          <a:xfrm flipV="1">
            <a:off x="2270000" y="802278"/>
            <a:ext cx="604089" cy="25929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10" idx="3"/>
            <a:endCxn id="12" idx="1"/>
          </p:cNvCxnSpPr>
          <p:nvPr/>
        </p:nvCxnSpPr>
        <p:spPr>
          <a:xfrm>
            <a:off x="5383024" y="1484713"/>
            <a:ext cx="947449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10" idx="3"/>
            <a:endCxn id="13" idx="1"/>
          </p:cNvCxnSpPr>
          <p:nvPr/>
        </p:nvCxnSpPr>
        <p:spPr>
          <a:xfrm>
            <a:off x="5383024" y="1484713"/>
            <a:ext cx="962257" cy="115537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901950" y="2822921"/>
            <a:ext cx="2500010" cy="496102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Простые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37262" y="3497220"/>
            <a:ext cx="2489999" cy="462335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Сложные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345281" y="3556341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Ступенчатые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18709" y="4461513"/>
            <a:ext cx="1944216" cy="6808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Ломаные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25" name="Соединительная линия уступом 24"/>
          <p:cNvCxnSpPr>
            <a:stCxn id="20" idx="3"/>
            <a:endCxn id="21" idx="1"/>
          </p:cNvCxnSpPr>
          <p:nvPr/>
        </p:nvCxnSpPr>
        <p:spPr>
          <a:xfrm>
            <a:off x="5427261" y="3728388"/>
            <a:ext cx="918020" cy="16836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20" idx="3"/>
            <a:endCxn id="22" idx="1"/>
          </p:cNvCxnSpPr>
          <p:nvPr/>
        </p:nvCxnSpPr>
        <p:spPr>
          <a:xfrm>
            <a:off x="5427261" y="3728388"/>
            <a:ext cx="891448" cy="107354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2937262" y="4183896"/>
            <a:ext cx="2489999" cy="44237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Продольные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938229" y="4865769"/>
            <a:ext cx="2489032" cy="47228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Поперечные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97" name="Соединительная линия уступом 96"/>
          <p:cNvCxnSpPr>
            <a:stCxn id="10" idx="1"/>
            <a:endCxn id="8" idx="3"/>
          </p:cNvCxnSpPr>
          <p:nvPr/>
        </p:nvCxnSpPr>
        <p:spPr>
          <a:xfrm rot="10800000" flipV="1">
            <a:off x="2270000" y="1484712"/>
            <a:ext cx="631950" cy="191046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Соединительная линия уступом 98"/>
          <p:cNvCxnSpPr>
            <a:stCxn id="19" idx="1"/>
            <a:endCxn id="8" idx="3"/>
          </p:cNvCxnSpPr>
          <p:nvPr/>
        </p:nvCxnSpPr>
        <p:spPr>
          <a:xfrm rot="10800000" flipV="1">
            <a:off x="2270000" y="3070972"/>
            <a:ext cx="631950" cy="32420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Соединительная линия уступом 100"/>
          <p:cNvCxnSpPr>
            <a:stCxn id="20" idx="1"/>
            <a:endCxn id="8" idx="3"/>
          </p:cNvCxnSpPr>
          <p:nvPr/>
        </p:nvCxnSpPr>
        <p:spPr>
          <a:xfrm rot="10800000">
            <a:off x="2270000" y="3395178"/>
            <a:ext cx="667262" cy="33321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Соединительная линия уступом 102"/>
          <p:cNvCxnSpPr>
            <a:stCxn id="27" idx="1"/>
            <a:endCxn id="8" idx="3"/>
          </p:cNvCxnSpPr>
          <p:nvPr/>
        </p:nvCxnSpPr>
        <p:spPr>
          <a:xfrm rot="10800000">
            <a:off x="2270000" y="3395178"/>
            <a:ext cx="667262" cy="100990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Соединительная линия уступом 104"/>
          <p:cNvCxnSpPr>
            <a:stCxn id="29" idx="1"/>
            <a:endCxn id="8" idx="3"/>
          </p:cNvCxnSpPr>
          <p:nvPr/>
        </p:nvCxnSpPr>
        <p:spPr>
          <a:xfrm rot="10800000">
            <a:off x="2270001" y="3395178"/>
            <a:ext cx="668229" cy="170673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Скругленный прямоугольник 118"/>
          <p:cNvSpPr/>
          <p:nvPr/>
        </p:nvSpPr>
        <p:spPr>
          <a:xfrm>
            <a:off x="2938229" y="5589240"/>
            <a:ext cx="2489032" cy="472285"/>
          </a:xfrm>
          <a:prstGeom prst="roundRect">
            <a:avLst/>
          </a:prstGeom>
          <a:solidFill>
            <a:srgbClr val="874983"/>
          </a:solidFill>
          <a:ln>
            <a:solidFill>
              <a:srgbClr val="E0C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Полные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0" name="Скругленный прямоугольник 119"/>
          <p:cNvSpPr/>
          <p:nvPr/>
        </p:nvSpPr>
        <p:spPr>
          <a:xfrm>
            <a:off x="2938229" y="6237312"/>
            <a:ext cx="2489032" cy="472285"/>
          </a:xfrm>
          <a:prstGeom prst="roundRect">
            <a:avLst/>
          </a:prstGeom>
          <a:solidFill>
            <a:srgbClr val="874983"/>
          </a:solidFill>
          <a:ln>
            <a:solidFill>
              <a:srgbClr val="E0CE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Местные</a:t>
            </a:r>
          </a:p>
        </p:txBody>
      </p:sp>
      <p:cxnSp>
        <p:nvCxnSpPr>
          <p:cNvPr id="122" name="Соединительная линия уступом 121"/>
          <p:cNvCxnSpPr>
            <a:stCxn id="119" idx="1"/>
            <a:endCxn id="8" idx="3"/>
          </p:cNvCxnSpPr>
          <p:nvPr/>
        </p:nvCxnSpPr>
        <p:spPr>
          <a:xfrm rot="10800000">
            <a:off x="2270001" y="3395179"/>
            <a:ext cx="668229" cy="243020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Соединительная линия уступом 125"/>
          <p:cNvCxnSpPr>
            <a:stCxn id="120" idx="1"/>
            <a:endCxn id="8" idx="3"/>
          </p:cNvCxnSpPr>
          <p:nvPr/>
        </p:nvCxnSpPr>
        <p:spPr>
          <a:xfrm rot="10800000">
            <a:off x="2270001" y="3395179"/>
            <a:ext cx="668229" cy="307827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5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Полный и местный разрезы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4409" y="1181943"/>
            <a:ext cx="7116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В зависимости от </a:t>
            </a:r>
            <a:r>
              <a:rPr lang="ru-RU" sz="2400" b="1" u="sng" dirty="0" smtClean="0"/>
              <a:t>объема рассечения предмета</a:t>
            </a:r>
            <a:r>
              <a:rPr lang="ru-RU" sz="2400" dirty="0" smtClean="0"/>
              <a:t>: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24469" y="1916832"/>
            <a:ext cx="3615481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/>
              <a:t>Полный </a:t>
            </a:r>
            <a:r>
              <a:rPr lang="ru-RU" dirty="0" smtClean="0"/>
              <a:t>разрез – </a:t>
            </a:r>
          </a:p>
          <a:p>
            <a:pPr algn="ctr"/>
            <a:r>
              <a:rPr lang="ru-RU" dirty="0"/>
              <a:t>р</a:t>
            </a:r>
            <a:r>
              <a:rPr lang="ru-RU" dirty="0" smtClean="0"/>
              <a:t>ассекается весь предмет.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3963" t="38717" r="68070" b="34254"/>
          <a:stretch/>
        </p:blipFill>
        <p:spPr bwMode="auto">
          <a:xfrm>
            <a:off x="251520" y="2780927"/>
            <a:ext cx="5097995" cy="371171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76056" y="191683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Местный </a:t>
            </a:r>
            <a:r>
              <a:rPr lang="ru-RU" dirty="0" smtClean="0"/>
              <a:t>разрез- </a:t>
            </a:r>
            <a:endParaRPr lang="ru-RU" dirty="0"/>
          </a:p>
          <a:p>
            <a:r>
              <a:rPr lang="ru-RU" dirty="0" smtClean="0"/>
              <a:t>Рассекается часть предмета.</a:t>
            </a:r>
            <a:endParaRPr lang="ru-RU" dirty="0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33527" t="38899" r="54852" b="48295"/>
          <a:stretch/>
        </p:blipFill>
        <p:spPr bwMode="auto">
          <a:xfrm>
            <a:off x="5570495" y="2996952"/>
            <a:ext cx="2720434" cy="201356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226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Общие сведения о сечениях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975" y="1052736"/>
            <a:ext cx="858450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Сечение</a:t>
            </a:r>
            <a:r>
              <a:rPr lang="ru-RU" sz="2400" dirty="0" smtClean="0"/>
              <a:t> – это изображение предмета, мысленно рассеченного одной или несколькими секущими плоскостями.  </a:t>
            </a:r>
          </a:p>
          <a:p>
            <a:pPr algn="ctr"/>
            <a:r>
              <a:rPr lang="ru-RU" sz="2400" b="1" dirty="0" smtClean="0"/>
              <a:t>В сечении изображается только то, что находится в секущей плоскости.</a:t>
            </a:r>
            <a:endParaRPr lang="ru-RU" sz="2400" b="1" dirty="0"/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424936" cy="7200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1. </a:t>
            </a:r>
            <a:r>
              <a:rPr lang="ru-RU" sz="4400" b="1" dirty="0">
                <a:effectLst/>
              </a:rPr>
              <a:t>Общие </a:t>
            </a:r>
            <a:r>
              <a:rPr lang="ru-RU" sz="4400" b="1" dirty="0" smtClean="0">
                <a:effectLst/>
              </a:rPr>
              <a:t>сведения о разрезах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980728"/>
            <a:ext cx="8280920" cy="5544616"/>
          </a:xfrm>
        </p:spPr>
        <p:txBody>
          <a:bodyPr>
            <a:normAutofit/>
          </a:bodyPr>
          <a:lstStyle/>
          <a:p>
            <a:pPr indent="447675" algn="just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effectLst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effectLst/>
              </a:rPr>
              <a:t>Разрез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 показывает </a:t>
            </a:r>
            <a:r>
              <a:rPr lang="ru-RU" sz="2200" b="1" dirty="0" smtClean="0">
                <a:solidFill>
                  <a:schemeClr val="tx1"/>
                </a:solidFill>
                <a:effectLst/>
              </a:rPr>
              <a:t>внутреннюю конструкцию предмета</a:t>
            </a:r>
            <a:r>
              <a:rPr lang="ru-RU" sz="2200" dirty="0" smtClean="0">
                <a:solidFill>
                  <a:schemeClr val="tx1"/>
                </a:solidFill>
                <a:effectLst/>
              </a:rPr>
              <a:t>, дает возможность избежать применение штриховых линий, затрудняющих  чтение сложных элементов на чертежах.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800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890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2"/>
          <a:srcRect l="22588" t="35714" r="40603" b="11607"/>
          <a:stretch/>
        </p:blipFill>
        <p:spPr bwMode="auto">
          <a:xfrm>
            <a:off x="1763689" y="2276872"/>
            <a:ext cx="5688632" cy="432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Общие сведения о Сечениях</a:t>
            </a:r>
            <a:endParaRPr lang="ru-RU" sz="4000" b="1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4599" y="980729"/>
            <a:ext cx="828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5125" algn="r"/>
            <a:r>
              <a:rPr lang="ru-RU" sz="2400" dirty="0" smtClean="0"/>
              <a:t>В сечении изображается только то, что расположено непосредственно в секущей плоскости, в разрезе еще и то, что находится за секущей плоскостью.</a:t>
            </a:r>
            <a:endParaRPr lang="ru-RU" sz="2400" dirty="0"/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183902" y="4855324"/>
            <a:ext cx="87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Разрез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20072" y="4910767"/>
            <a:ext cx="1045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Сечение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468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8508" y="2897884"/>
            <a:ext cx="2155260" cy="950823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Сечения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41340" y="3900297"/>
            <a:ext cx="2450740" cy="968863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Вынесенные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15816" y="1988841"/>
            <a:ext cx="2376264" cy="1001622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Наложенные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9440" y="2762888"/>
            <a:ext cx="2664296" cy="1220817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 продолжении следа секущей плоскости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194372" y="1201629"/>
            <a:ext cx="2554092" cy="931227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На свободном поле чертежа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47104" y="4581128"/>
            <a:ext cx="2669024" cy="104087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разрыве изображения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cxnSp>
        <p:nvCxnSpPr>
          <p:cNvPr id="6" name="Соединительная линия уступом 5"/>
          <p:cNvCxnSpPr>
            <a:stCxn id="8" idx="3"/>
            <a:endCxn id="10" idx="1"/>
          </p:cNvCxnSpPr>
          <p:nvPr/>
        </p:nvCxnSpPr>
        <p:spPr>
          <a:xfrm flipV="1">
            <a:off x="2483768" y="2489652"/>
            <a:ext cx="432048" cy="883644"/>
          </a:xfrm>
          <a:prstGeom prst="bentConnector3">
            <a:avLst>
              <a:gd name="adj1" fmla="val 4059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9" idx="3"/>
            <a:endCxn id="14" idx="1"/>
          </p:cNvCxnSpPr>
          <p:nvPr/>
        </p:nvCxnSpPr>
        <p:spPr>
          <a:xfrm flipV="1">
            <a:off x="5292080" y="1667243"/>
            <a:ext cx="902292" cy="2717486"/>
          </a:xfrm>
          <a:prstGeom prst="bentConnector3">
            <a:avLst>
              <a:gd name="adj1" fmla="val 4324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9" idx="3"/>
            <a:endCxn id="15" idx="1"/>
          </p:cNvCxnSpPr>
          <p:nvPr/>
        </p:nvCxnSpPr>
        <p:spPr>
          <a:xfrm>
            <a:off x="5292080" y="4384729"/>
            <a:ext cx="755024" cy="716835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>
            <a:stCxn id="9" idx="3"/>
            <a:endCxn id="13" idx="1"/>
          </p:cNvCxnSpPr>
          <p:nvPr/>
        </p:nvCxnSpPr>
        <p:spPr>
          <a:xfrm flipV="1">
            <a:off x="5292080" y="3373297"/>
            <a:ext cx="787360" cy="101143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8" idx="3"/>
            <a:endCxn id="9" idx="1"/>
          </p:cNvCxnSpPr>
          <p:nvPr/>
        </p:nvCxnSpPr>
        <p:spPr>
          <a:xfrm>
            <a:off x="2483768" y="3373296"/>
            <a:ext cx="357572" cy="101143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841340" y="5101563"/>
            <a:ext cx="27190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Располагаются </a:t>
            </a:r>
          </a:p>
          <a:p>
            <a:r>
              <a:rPr lang="ru-RU" dirty="0" smtClean="0"/>
              <a:t>вне контура </a:t>
            </a:r>
          </a:p>
          <a:p>
            <a:r>
              <a:rPr lang="ru-RU" dirty="0" smtClean="0"/>
              <a:t>основного изображения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2802080" y="1175629"/>
            <a:ext cx="2579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Располагаются </a:t>
            </a:r>
          </a:p>
          <a:p>
            <a:r>
              <a:rPr lang="ru-RU" dirty="0" smtClean="0"/>
              <a:t>На проекции предмета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6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Рисунок 20"/>
          <p:cNvPicPr/>
          <p:nvPr/>
        </p:nvPicPr>
        <p:blipFill rotWithShape="1">
          <a:blip r:embed="rId2"/>
          <a:srcRect l="17351" t="36891" r="67967" b="49047"/>
          <a:stretch/>
        </p:blipFill>
        <p:spPr bwMode="auto">
          <a:xfrm>
            <a:off x="2065328" y="2420888"/>
            <a:ext cx="4752528" cy="273630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99767" y="1100902"/>
            <a:ext cx="8057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на свободном месте поля </a:t>
            </a:r>
          </a:p>
          <a:p>
            <a:pPr algn="ctr"/>
            <a:r>
              <a:rPr lang="ru-RU" sz="2800" dirty="0" smtClean="0"/>
              <a:t>чертежа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946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7249" t="33237" r="67967" b="44117"/>
          <a:stretch/>
        </p:blipFill>
        <p:spPr bwMode="auto">
          <a:xfrm>
            <a:off x="1841024" y="2420888"/>
            <a:ext cx="4975289" cy="325814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9767" y="1100902"/>
            <a:ext cx="8057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на свободном месте поля </a:t>
            </a:r>
          </a:p>
          <a:p>
            <a:pPr algn="ctr"/>
            <a:r>
              <a:rPr lang="ru-RU" sz="2800" dirty="0" smtClean="0"/>
              <a:t>чертежа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777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7584" y="2348880"/>
            <a:ext cx="7488832" cy="381642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7249" t="33237" r="67967" b="44117"/>
          <a:stretch/>
        </p:blipFill>
        <p:spPr bwMode="auto">
          <a:xfrm>
            <a:off x="1115616" y="2736031"/>
            <a:ext cx="4471233" cy="3042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35524" t="34699" r="58419" b="50143"/>
          <a:stretch/>
        </p:blipFill>
        <p:spPr bwMode="auto">
          <a:xfrm>
            <a:off x="6010945" y="2672799"/>
            <a:ext cx="1907897" cy="2440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99767" y="1100902"/>
            <a:ext cx="80573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на свободном месте поля </a:t>
            </a:r>
          </a:p>
          <a:p>
            <a:pPr algn="ctr"/>
            <a:r>
              <a:rPr lang="ru-RU" sz="2800" dirty="0" smtClean="0"/>
              <a:t>чертежа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9098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23820" t="32325" r="61396" b="48865"/>
          <a:stretch/>
        </p:blipFill>
        <p:spPr bwMode="auto">
          <a:xfrm>
            <a:off x="2333123" y="2420888"/>
            <a:ext cx="4399117" cy="309634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99767" y="1100902"/>
            <a:ext cx="76499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на продолжении следа </a:t>
            </a:r>
          </a:p>
          <a:p>
            <a:pPr algn="ctr"/>
            <a:r>
              <a:rPr lang="ru-RU" sz="2800" dirty="0" smtClean="0"/>
              <a:t>секущей плоскости.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779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84018" y="1150266"/>
            <a:ext cx="4768102" cy="52565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5940152" y="1988840"/>
            <a:ext cx="30296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на продолжении следа </a:t>
            </a:r>
          </a:p>
          <a:p>
            <a:pPr algn="r"/>
            <a:r>
              <a:rPr lang="ru-RU" sz="2800" dirty="0" smtClean="0"/>
              <a:t>секущей плоскости</a:t>
            </a:r>
            <a:endParaRPr lang="ru-RU" sz="28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2"/>
          <a:srcRect l="23820" t="32325" r="61396" b="48865"/>
          <a:stretch/>
        </p:blipFill>
        <p:spPr bwMode="auto">
          <a:xfrm>
            <a:off x="1475656" y="1340768"/>
            <a:ext cx="3744416" cy="2848674"/>
          </a:xfrm>
          <a:prstGeom prst="rect">
            <a:avLst/>
          </a:prstGeom>
          <a:ln>
            <a:solidFill>
              <a:schemeClr val="bg1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344" y="4176082"/>
            <a:ext cx="1376536" cy="175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5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23728" y="1988840"/>
            <a:ext cx="4536504" cy="44180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1025827"/>
            <a:ext cx="8440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Вынесенное симметричное сечение </a:t>
            </a:r>
            <a:r>
              <a:rPr lang="ru-RU" sz="2800" dirty="0" smtClean="0"/>
              <a:t>на продолжении следа секущей плоскости.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23820" t="32873" r="58829" b="53978"/>
          <a:stretch/>
        </p:blipFill>
        <p:spPr bwMode="auto">
          <a:xfrm>
            <a:off x="2614532" y="2364655"/>
            <a:ext cx="3611329" cy="16595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2"/>
          <a:srcRect l="26797" t="46387" r="65298" b="39185"/>
          <a:stretch/>
        </p:blipFill>
        <p:spPr bwMode="auto">
          <a:xfrm>
            <a:off x="3181350" y="4022287"/>
            <a:ext cx="1752600" cy="168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608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7" y="2060848"/>
            <a:ext cx="7560840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1025827"/>
            <a:ext cx="844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в разрыве изображения.</a:t>
            </a:r>
            <a:endParaRPr lang="ru-RU" sz="28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2"/>
          <a:srcRect l="15606" t="36708" r="53799" b="47769"/>
          <a:stretch/>
        </p:blipFill>
        <p:spPr bwMode="auto">
          <a:xfrm>
            <a:off x="1056957" y="2708920"/>
            <a:ext cx="6942522" cy="1699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616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55577" y="2060848"/>
            <a:ext cx="7560840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1025827"/>
            <a:ext cx="844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в разрыве изображения.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5503" t="31047" r="72793" b="41376"/>
          <a:stretch/>
        </p:blipFill>
        <p:spPr bwMode="auto">
          <a:xfrm>
            <a:off x="1331640" y="2105790"/>
            <a:ext cx="2592288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/>
          <a:srcRect l="34394" t="37073" r="53799" b="47769"/>
          <a:stretch/>
        </p:blipFill>
        <p:spPr bwMode="auto">
          <a:xfrm>
            <a:off x="5076056" y="2724539"/>
            <a:ext cx="2742997" cy="166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175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effectLst/>
              </a:rPr>
              <a:t>2. ГОСТ </a:t>
            </a:r>
            <a:r>
              <a:rPr lang="ru-RU" sz="3200" b="1" dirty="0">
                <a:effectLst/>
              </a:rPr>
              <a:t>2.306-68. Графическое обозначение материала и правила нанесения их </a:t>
            </a:r>
            <a:r>
              <a:rPr lang="ru-RU" sz="3200" b="1" dirty="0" smtClean="0">
                <a:effectLst/>
              </a:rPr>
              <a:t>на чертежи</a:t>
            </a:r>
            <a:endParaRPr lang="ru-RU" sz="32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412776"/>
            <a:ext cx="8280920" cy="4752528"/>
          </a:xfrm>
        </p:spPr>
        <p:txBody>
          <a:bodyPr>
            <a:normAutofit/>
          </a:bodyPr>
          <a:lstStyle/>
          <a:p>
            <a:pPr indent="447675" algn="just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schemeClr val="tx1"/>
                </a:solidFill>
                <a:effectLst/>
              </a:rPr>
              <a:t> В разрезах и сечениях на чертежах в местах рассечения детали секущими плоскостями наносят штриховку – графически обозначают материал из которого  деталь изготовлена.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</a:rPr>
              <a:t>Общие графические обозначения материалов в разрезах и сечениях должно соответствовать указанным: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1800" dirty="0" smtClean="0">
              <a:solidFill>
                <a:schemeClr val="tx1"/>
              </a:solidFill>
              <a:effectLst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8070" t="58036" r="29727" b="16071"/>
          <a:stretch/>
        </p:blipFill>
        <p:spPr bwMode="auto">
          <a:xfrm>
            <a:off x="683568" y="3883902"/>
            <a:ext cx="7776864" cy="2065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718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1" y="2060848"/>
            <a:ext cx="7409047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1025827"/>
            <a:ext cx="844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Вынесенное сечение </a:t>
            </a:r>
            <a:r>
              <a:rPr lang="ru-RU" sz="2800" dirty="0" smtClean="0"/>
              <a:t>в разрыве изображения.</a:t>
            </a:r>
            <a:endParaRPr lang="ru-RU" sz="28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l="34394" t="37073" r="53799" b="47769"/>
          <a:stretch/>
        </p:blipFill>
        <p:spPr bwMode="auto">
          <a:xfrm>
            <a:off x="5076056" y="2724539"/>
            <a:ext cx="2742997" cy="1667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2060848"/>
            <a:ext cx="3816424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30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3695" y="2348880"/>
            <a:ext cx="7409047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1025827"/>
            <a:ext cx="8440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Вынесенное симметричное сечение </a:t>
            </a:r>
            <a:r>
              <a:rPr lang="ru-RU" sz="2800" dirty="0" smtClean="0"/>
              <a:t>в </a:t>
            </a:r>
          </a:p>
          <a:p>
            <a:pPr algn="ctr"/>
            <a:r>
              <a:rPr lang="ru-RU" sz="2800" dirty="0" smtClean="0"/>
              <a:t>разрыве изображения.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6530" t="38534" r="55236" b="46490"/>
          <a:stretch/>
        </p:blipFill>
        <p:spPr bwMode="auto">
          <a:xfrm>
            <a:off x="967712" y="3032956"/>
            <a:ext cx="7121014" cy="19442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29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3695" y="2348880"/>
            <a:ext cx="7409047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3" y="1287437"/>
            <a:ext cx="844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Наложенное сечение</a:t>
            </a:r>
            <a:endParaRPr lang="ru-RU" sz="2800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2"/>
          <a:srcRect l="16838" t="27730" r="59762" b="38488"/>
          <a:stretch/>
        </p:blipFill>
        <p:spPr bwMode="auto">
          <a:xfrm>
            <a:off x="2411760" y="2528900"/>
            <a:ext cx="3672408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5996888" y="3109714"/>
            <a:ext cx="87528" cy="1790700"/>
          </a:xfrm>
          <a:custGeom>
            <a:avLst/>
            <a:gdLst>
              <a:gd name="connsiteX0" fmla="*/ 114300 w 175055"/>
              <a:gd name="connsiteY0" fmla="*/ 0 h 1790700"/>
              <a:gd name="connsiteX1" fmla="*/ 133350 w 175055"/>
              <a:gd name="connsiteY1" fmla="*/ 238125 h 1790700"/>
              <a:gd name="connsiteX2" fmla="*/ 142875 w 175055"/>
              <a:gd name="connsiteY2" fmla="*/ 295275 h 1790700"/>
              <a:gd name="connsiteX3" fmla="*/ 161925 w 175055"/>
              <a:gd name="connsiteY3" fmla="*/ 352425 h 1790700"/>
              <a:gd name="connsiteX4" fmla="*/ 161925 w 175055"/>
              <a:gd name="connsiteY4" fmla="*/ 695325 h 1790700"/>
              <a:gd name="connsiteX5" fmla="*/ 123825 w 175055"/>
              <a:gd name="connsiteY5" fmla="*/ 742950 h 1790700"/>
              <a:gd name="connsiteX6" fmla="*/ 95250 w 175055"/>
              <a:gd name="connsiteY6" fmla="*/ 800100 h 1790700"/>
              <a:gd name="connsiteX7" fmla="*/ 85725 w 175055"/>
              <a:gd name="connsiteY7" fmla="*/ 828675 h 1790700"/>
              <a:gd name="connsiteX8" fmla="*/ 66675 w 175055"/>
              <a:gd name="connsiteY8" fmla="*/ 857250 h 1790700"/>
              <a:gd name="connsiteX9" fmla="*/ 57150 w 175055"/>
              <a:gd name="connsiteY9" fmla="*/ 885825 h 1790700"/>
              <a:gd name="connsiteX10" fmla="*/ 38100 w 175055"/>
              <a:gd name="connsiteY10" fmla="*/ 914400 h 1790700"/>
              <a:gd name="connsiteX11" fmla="*/ 9525 w 175055"/>
              <a:gd name="connsiteY11" fmla="*/ 1000125 h 1790700"/>
              <a:gd name="connsiteX12" fmla="*/ 0 w 175055"/>
              <a:gd name="connsiteY12" fmla="*/ 1028700 h 1790700"/>
              <a:gd name="connsiteX13" fmla="*/ 9525 w 175055"/>
              <a:gd name="connsiteY13" fmla="*/ 1219200 h 1790700"/>
              <a:gd name="connsiteX14" fmla="*/ 19050 w 175055"/>
              <a:gd name="connsiteY14" fmla="*/ 1247775 h 1790700"/>
              <a:gd name="connsiteX15" fmla="*/ 57150 w 175055"/>
              <a:gd name="connsiteY15" fmla="*/ 1362075 h 1790700"/>
              <a:gd name="connsiteX16" fmla="*/ 66675 w 175055"/>
              <a:gd name="connsiteY16" fmla="*/ 1390650 h 1790700"/>
              <a:gd name="connsiteX17" fmla="*/ 85725 w 175055"/>
              <a:gd name="connsiteY17" fmla="*/ 1419225 h 1790700"/>
              <a:gd name="connsiteX18" fmla="*/ 95250 w 175055"/>
              <a:gd name="connsiteY18" fmla="*/ 1447800 h 1790700"/>
              <a:gd name="connsiteX19" fmla="*/ 123825 w 175055"/>
              <a:gd name="connsiteY19" fmla="*/ 1476375 h 1790700"/>
              <a:gd name="connsiteX20" fmla="*/ 133350 w 175055"/>
              <a:gd name="connsiteY20" fmla="*/ 1524000 h 1790700"/>
              <a:gd name="connsiteX21" fmla="*/ 142875 w 175055"/>
              <a:gd name="connsiteY21" fmla="*/ 1552575 h 1790700"/>
              <a:gd name="connsiteX22" fmla="*/ 142875 w 175055"/>
              <a:gd name="connsiteY22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5055" h="1790700">
                <a:moveTo>
                  <a:pt x="114300" y="0"/>
                </a:moveTo>
                <a:cubicBezTo>
                  <a:pt x="138596" y="121481"/>
                  <a:pt x="113975" y="-13753"/>
                  <a:pt x="133350" y="238125"/>
                </a:cubicBezTo>
                <a:cubicBezTo>
                  <a:pt x="134831" y="257381"/>
                  <a:pt x="138191" y="276539"/>
                  <a:pt x="142875" y="295275"/>
                </a:cubicBezTo>
                <a:cubicBezTo>
                  <a:pt x="147745" y="314756"/>
                  <a:pt x="161925" y="352425"/>
                  <a:pt x="161925" y="352425"/>
                </a:cubicBezTo>
                <a:cubicBezTo>
                  <a:pt x="180886" y="504113"/>
                  <a:pt x="177916" y="447463"/>
                  <a:pt x="161925" y="695325"/>
                </a:cubicBezTo>
                <a:cubicBezTo>
                  <a:pt x="159857" y="727375"/>
                  <a:pt x="148124" y="726751"/>
                  <a:pt x="123825" y="742950"/>
                </a:cubicBezTo>
                <a:cubicBezTo>
                  <a:pt x="99884" y="814774"/>
                  <a:pt x="132179" y="726242"/>
                  <a:pt x="95250" y="800100"/>
                </a:cubicBezTo>
                <a:cubicBezTo>
                  <a:pt x="90760" y="809080"/>
                  <a:pt x="90215" y="819695"/>
                  <a:pt x="85725" y="828675"/>
                </a:cubicBezTo>
                <a:cubicBezTo>
                  <a:pt x="80605" y="838914"/>
                  <a:pt x="71795" y="847011"/>
                  <a:pt x="66675" y="857250"/>
                </a:cubicBezTo>
                <a:cubicBezTo>
                  <a:pt x="62185" y="866230"/>
                  <a:pt x="61640" y="876845"/>
                  <a:pt x="57150" y="885825"/>
                </a:cubicBezTo>
                <a:cubicBezTo>
                  <a:pt x="52030" y="896064"/>
                  <a:pt x="42749" y="903939"/>
                  <a:pt x="38100" y="914400"/>
                </a:cubicBezTo>
                <a:lnTo>
                  <a:pt x="9525" y="1000125"/>
                </a:lnTo>
                <a:lnTo>
                  <a:pt x="0" y="1028700"/>
                </a:lnTo>
                <a:cubicBezTo>
                  <a:pt x="3175" y="1092200"/>
                  <a:pt x="4017" y="1155860"/>
                  <a:pt x="9525" y="1219200"/>
                </a:cubicBezTo>
                <a:cubicBezTo>
                  <a:pt x="10395" y="1229202"/>
                  <a:pt x="16408" y="1238089"/>
                  <a:pt x="19050" y="1247775"/>
                </a:cubicBezTo>
                <a:cubicBezTo>
                  <a:pt x="61346" y="1402862"/>
                  <a:pt x="15652" y="1265246"/>
                  <a:pt x="57150" y="1362075"/>
                </a:cubicBezTo>
                <a:cubicBezTo>
                  <a:pt x="61105" y="1371303"/>
                  <a:pt x="62185" y="1381670"/>
                  <a:pt x="66675" y="1390650"/>
                </a:cubicBezTo>
                <a:cubicBezTo>
                  <a:pt x="71795" y="1400889"/>
                  <a:pt x="80605" y="1408986"/>
                  <a:pt x="85725" y="1419225"/>
                </a:cubicBezTo>
                <a:cubicBezTo>
                  <a:pt x="90215" y="1428205"/>
                  <a:pt x="89681" y="1439446"/>
                  <a:pt x="95250" y="1447800"/>
                </a:cubicBezTo>
                <a:cubicBezTo>
                  <a:pt x="102722" y="1459008"/>
                  <a:pt x="114300" y="1466850"/>
                  <a:pt x="123825" y="1476375"/>
                </a:cubicBezTo>
                <a:cubicBezTo>
                  <a:pt x="127000" y="1492250"/>
                  <a:pt x="129423" y="1508294"/>
                  <a:pt x="133350" y="1524000"/>
                </a:cubicBezTo>
                <a:cubicBezTo>
                  <a:pt x="135785" y="1533740"/>
                  <a:pt x="142517" y="1542541"/>
                  <a:pt x="142875" y="1552575"/>
                </a:cubicBezTo>
                <a:cubicBezTo>
                  <a:pt x="145708" y="1631899"/>
                  <a:pt x="142875" y="1711325"/>
                  <a:pt x="142875" y="17907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51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3695" y="2348880"/>
            <a:ext cx="7409047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7975" y="1287437"/>
            <a:ext cx="8440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Наложенное симметричное сечение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8891" t="30134" r="56263" b="38455"/>
          <a:stretch/>
        </p:blipFill>
        <p:spPr bwMode="auto">
          <a:xfrm>
            <a:off x="2367978" y="2611347"/>
            <a:ext cx="4320480" cy="2736304"/>
          </a:xfrm>
          <a:prstGeom prst="parallelogram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6383867" y="3268133"/>
            <a:ext cx="152400" cy="406498"/>
          </a:xfrm>
          <a:custGeom>
            <a:avLst/>
            <a:gdLst>
              <a:gd name="connsiteX0" fmla="*/ 118533 w 152400"/>
              <a:gd name="connsiteY0" fmla="*/ 0 h 406498"/>
              <a:gd name="connsiteX1" fmla="*/ 135466 w 152400"/>
              <a:gd name="connsiteY1" fmla="*/ 84667 h 406498"/>
              <a:gd name="connsiteX2" fmla="*/ 152400 w 152400"/>
              <a:gd name="connsiteY2" fmla="*/ 135467 h 406498"/>
              <a:gd name="connsiteX3" fmla="*/ 101600 w 152400"/>
              <a:gd name="connsiteY3" fmla="*/ 304800 h 406498"/>
              <a:gd name="connsiteX4" fmla="*/ 50800 w 152400"/>
              <a:gd name="connsiteY4" fmla="*/ 355600 h 406498"/>
              <a:gd name="connsiteX5" fmla="*/ 0 w 152400"/>
              <a:gd name="connsiteY5" fmla="*/ 406400 h 40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2400" h="406498">
                <a:moveTo>
                  <a:pt x="118533" y="0"/>
                </a:moveTo>
                <a:cubicBezTo>
                  <a:pt x="124177" y="28222"/>
                  <a:pt x="128485" y="56745"/>
                  <a:pt x="135466" y="84667"/>
                </a:cubicBezTo>
                <a:cubicBezTo>
                  <a:pt x="139795" y="101983"/>
                  <a:pt x="152400" y="117618"/>
                  <a:pt x="152400" y="135467"/>
                </a:cubicBezTo>
                <a:cubicBezTo>
                  <a:pt x="152400" y="158487"/>
                  <a:pt x="103568" y="302832"/>
                  <a:pt x="101600" y="304800"/>
                </a:cubicBezTo>
                <a:cubicBezTo>
                  <a:pt x="84667" y="321733"/>
                  <a:pt x="66131" y="337203"/>
                  <a:pt x="50800" y="355600"/>
                </a:cubicBezTo>
                <a:cubicBezTo>
                  <a:pt x="4553" y="411096"/>
                  <a:pt x="39850" y="406400"/>
                  <a:pt x="0" y="4064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2472267" y="4436533"/>
            <a:ext cx="118533" cy="508000"/>
          </a:xfrm>
          <a:custGeom>
            <a:avLst/>
            <a:gdLst>
              <a:gd name="connsiteX0" fmla="*/ 118533 w 118533"/>
              <a:gd name="connsiteY0" fmla="*/ 0 h 508000"/>
              <a:gd name="connsiteX1" fmla="*/ 84666 w 118533"/>
              <a:gd name="connsiteY1" fmla="*/ 152400 h 508000"/>
              <a:gd name="connsiteX2" fmla="*/ 50800 w 118533"/>
              <a:gd name="connsiteY2" fmla="*/ 254000 h 508000"/>
              <a:gd name="connsiteX3" fmla="*/ 16933 w 118533"/>
              <a:gd name="connsiteY3" fmla="*/ 355600 h 508000"/>
              <a:gd name="connsiteX4" fmla="*/ 0 w 118533"/>
              <a:gd name="connsiteY4" fmla="*/ 406400 h 508000"/>
              <a:gd name="connsiteX5" fmla="*/ 0 w 118533"/>
              <a:gd name="connsiteY5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533" h="508000">
                <a:moveTo>
                  <a:pt x="118533" y="0"/>
                </a:moveTo>
                <a:cubicBezTo>
                  <a:pt x="108862" y="48355"/>
                  <a:pt x="99018" y="104560"/>
                  <a:pt x="84666" y="152400"/>
                </a:cubicBezTo>
                <a:cubicBezTo>
                  <a:pt x="74408" y="186593"/>
                  <a:pt x="62089" y="220133"/>
                  <a:pt x="50800" y="254000"/>
                </a:cubicBezTo>
                <a:lnTo>
                  <a:pt x="16933" y="355600"/>
                </a:lnTo>
                <a:cubicBezTo>
                  <a:pt x="11289" y="372533"/>
                  <a:pt x="0" y="388551"/>
                  <a:pt x="0" y="406400"/>
                </a:cubicBezTo>
                <a:lnTo>
                  <a:pt x="0" y="50800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3695" y="2348880"/>
            <a:ext cx="7409047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8875" y="1287437"/>
            <a:ext cx="793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Одинаковые сечения</a:t>
            </a:r>
            <a:endParaRPr lang="ru-RU" sz="28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2"/>
          <a:srcRect l="18686" t="31959" r="60164" b="44482"/>
          <a:stretch/>
        </p:blipFill>
        <p:spPr bwMode="auto">
          <a:xfrm>
            <a:off x="1719906" y="2492896"/>
            <a:ext cx="5616624" cy="29853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7941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575" y="163087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Классификация сечений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3695" y="2348880"/>
            <a:ext cx="7409047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48875" y="1287437"/>
            <a:ext cx="793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Одинаковые сечения</a:t>
            </a:r>
            <a:endParaRPr lang="ru-RU" sz="28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8868" t="31330" r="56492" b="47118"/>
          <a:stretch/>
        </p:blipFill>
        <p:spPr bwMode="auto">
          <a:xfrm>
            <a:off x="1835696" y="2781381"/>
            <a:ext cx="5912434" cy="2447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8438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380" y="16033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6. Исключения, замечания</a:t>
            </a:r>
            <a:endParaRPr lang="ru-RU" sz="4000" b="1" dirty="0">
              <a:effectLst/>
            </a:endParaRPr>
          </a:p>
        </p:txBody>
      </p:sp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2106629"/>
            <a:ext cx="4608512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482" y="1148551"/>
            <a:ext cx="7939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Исключение: </a:t>
            </a:r>
            <a:r>
              <a:rPr lang="ru-RU" sz="2400" dirty="0" smtClean="0"/>
              <a:t>Если секущая плоскость проходит через ось цилиндрического, конического или сферического отверстия или </a:t>
            </a:r>
          </a:p>
          <a:p>
            <a:pPr algn="r"/>
            <a:r>
              <a:rPr lang="ru-RU" sz="2400" dirty="0" smtClean="0"/>
              <a:t>углубления, </a:t>
            </a:r>
          </a:p>
          <a:p>
            <a:pPr algn="r"/>
            <a:r>
              <a:rPr lang="ru-RU" sz="2400" dirty="0" smtClean="0"/>
              <a:t>то контур </a:t>
            </a:r>
          </a:p>
          <a:p>
            <a:pPr algn="r"/>
            <a:r>
              <a:rPr lang="ru-RU" sz="2400" dirty="0" smtClean="0"/>
              <a:t>отверстия </a:t>
            </a:r>
          </a:p>
          <a:p>
            <a:pPr algn="r"/>
            <a:r>
              <a:rPr lang="ru-RU" sz="2400" dirty="0" smtClean="0"/>
              <a:t>или углубления</a:t>
            </a:r>
          </a:p>
          <a:p>
            <a:pPr algn="r"/>
            <a:r>
              <a:rPr lang="ru-RU" sz="2400" dirty="0" smtClean="0"/>
              <a:t> в сечении </a:t>
            </a:r>
          </a:p>
          <a:p>
            <a:pPr algn="r"/>
            <a:r>
              <a:rPr lang="ru-RU" sz="2400" dirty="0" smtClean="0"/>
              <a:t>Показывают</a:t>
            </a:r>
          </a:p>
          <a:p>
            <a:pPr algn="r"/>
            <a:r>
              <a:rPr lang="ru-RU" sz="2400" dirty="0" smtClean="0"/>
              <a:t> полностью. </a:t>
            </a:r>
            <a:endParaRPr lang="ru-RU" sz="24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2"/>
          <a:srcRect l="22074" t="36342" r="59343" b="43934"/>
          <a:stretch/>
        </p:blipFill>
        <p:spPr bwMode="auto">
          <a:xfrm>
            <a:off x="1403648" y="2626240"/>
            <a:ext cx="3888432" cy="2273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201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4853" y="2708920"/>
            <a:ext cx="6480720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482" y="1148551"/>
            <a:ext cx="7939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Замечание: </a:t>
            </a:r>
            <a:r>
              <a:rPr lang="ru-RU" sz="2200" dirty="0" smtClean="0"/>
              <a:t>Если секущая плоскость проходит через некруглое отверстие  и сечение «распадается» на части, то вместо сечения следует применить разрез. </a:t>
            </a:r>
            <a:endParaRPr lang="ru-RU" sz="22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7351" t="33603" r="58419" b="43934"/>
          <a:stretch/>
        </p:blipFill>
        <p:spPr bwMode="auto">
          <a:xfrm>
            <a:off x="1686921" y="2924944"/>
            <a:ext cx="5256584" cy="2834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82380" y="160338"/>
            <a:ext cx="8712968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6. Исключения, замечания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7128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4853" y="2708920"/>
            <a:ext cx="6480720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482" y="1148551"/>
            <a:ext cx="7939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Замечание: </a:t>
            </a:r>
            <a:r>
              <a:rPr lang="ru-RU" sz="2000" dirty="0" smtClean="0"/>
              <a:t>Если секущая плоскость проходит через некруглое отверстие  и сечение «распадается» на части, то вместо сечения следует применить разрез. </a:t>
            </a:r>
            <a:endParaRPr lang="ru-RU" sz="2000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7351" t="33603" r="58419" b="43934"/>
          <a:stretch/>
        </p:blipFill>
        <p:spPr bwMode="auto">
          <a:xfrm>
            <a:off x="1686921" y="2924944"/>
            <a:ext cx="5256584" cy="28345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580112" y="3645024"/>
            <a:ext cx="1363393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5724128" y="3645024"/>
            <a:ext cx="1219377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5" name="Заголовок 1"/>
          <p:cNvSpPr txBox="1">
            <a:spLocks/>
          </p:cNvSpPr>
          <p:nvPr/>
        </p:nvSpPr>
        <p:spPr>
          <a:xfrm>
            <a:off x="182380" y="160338"/>
            <a:ext cx="8712968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6. Исключения, замечания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171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74853" y="2708920"/>
            <a:ext cx="6480720" cy="33123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482" y="1148551"/>
            <a:ext cx="7939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Замечание: </a:t>
            </a:r>
            <a:r>
              <a:rPr lang="ru-RU" sz="2200" dirty="0" smtClean="0"/>
              <a:t>Если секущая плоскость проходит через некруглое отверстие  и сечение «распадается» на части, то вместо сечения следует применить разрез. </a:t>
            </a:r>
            <a:endParaRPr lang="ru-RU" sz="22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l="17146" t="33603" r="56571" b="43934"/>
          <a:stretch/>
        </p:blipFill>
        <p:spPr bwMode="auto">
          <a:xfrm>
            <a:off x="1619672" y="3068960"/>
            <a:ext cx="5616624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82380" y="160338"/>
            <a:ext cx="8712968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6. Исключения, замечания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87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effectLst/>
              </a:rPr>
              <a:t>Графическое </a:t>
            </a:r>
            <a:r>
              <a:rPr lang="ru-RU" sz="3200" b="1" dirty="0">
                <a:effectLst/>
              </a:rPr>
              <a:t>обозначение материала </a:t>
            </a:r>
            <a:r>
              <a:rPr lang="ru-RU" sz="3200" b="1" dirty="0" smtClean="0">
                <a:effectLst/>
              </a:rPr>
              <a:t>деталей</a:t>
            </a:r>
            <a:endParaRPr lang="ru-RU" sz="32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392488" cy="3168352"/>
          </a:xfrm>
        </p:spPr>
        <p:txBody>
          <a:bodyPr>
            <a:noAutofit/>
          </a:bodyPr>
          <a:lstStyle/>
          <a:p>
            <a:pPr indent="447675" algn="l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effectLst/>
              </a:rPr>
              <a:t>Для металлических деталей наклонные параллельные прямые линии штриховки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должны </a:t>
            </a:r>
            <a:r>
              <a:rPr lang="ru-RU" sz="2000" dirty="0">
                <a:solidFill>
                  <a:schemeClr val="tx1"/>
                </a:solidFill>
                <a:effectLst/>
              </a:rPr>
              <a:t>проводиться под углом 45 градусов к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линиям </a:t>
            </a:r>
            <a:r>
              <a:rPr lang="ru-RU" sz="2000" dirty="0">
                <a:solidFill>
                  <a:schemeClr val="tx1"/>
                </a:solidFill>
                <a:effectLst/>
              </a:rPr>
              <a:t>рамки чертежа.  </a:t>
            </a:r>
            <a:endParaRPr lang="ru-RU" sz="2000" dirty="0" smtClean="0">
              <a:solidFill>
                <a:schemeClr val="tx1"/>
              </a:solidFill>
              <a:effectLst/>
            </a:endParaRPr>
          </a:p>
          <a:p>
            <a:pPr indent="447675" algn="l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>Расстояние </a:t>
            </a:r>
            <a:r>
              <a:rPr lang="ru-RU" sz="2000" dirty="0">
                <a:solidFill>
                  <a:schemeClr val="tx1"/>
                </a:solidFill>
                <a:effectLst/>
              </a:rPr>
              <a:t>между параллельными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линиями штриховки </a:t>
            </a:r>
            <a:r>
              <a:rPr lang="ru-RU" sz="2000" dirty="0">
                <a:solidFill>
                  <a:schemeClr val="tx1"/>
                </a:solidFill>
                <a:effectLst/>
              </a:rPr>
              <a:t>должно быть </a:t>
            </a:r>
            <a:r>
              <a:rPr lang="ru-RU" sz="2000" dirty="0" smtClean="0">
                <a:solidFill>
                  <a:schemeClr val="tx1"/>
                </a:solidFill>
                <a:effectLst/>
              </a:rPr>
              <a:t> одинаковым для всех выполняемых разрезов и сечений данной детали.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860032" y="3202855"/>
            <a:ext cx="3888432" cy="33224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47675" algn="r">
              <a:spcBef>
                <a:spcPts val="0"/>
              </a:spcBef>
            </a:pPr>
            <a:r>
              <a:rPr lang="ru-RU" sz="2200" dirty="0" smtClean="0">
                <a:solidFill>
                  <a:schemeClr val="tx1"/>
                </a:solidFill>
              </a:rPr>
              <a:t>Если линии штриховки проведенные к линиям рамки чертежа под углом 45 градусов совпадают с направлением линии контура или осевых линий, то угол 45 градусов угол наклона штриховки меняют либо на угол 60 градусов либо 30 градусов. 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0373" t="27679" r="66202" b="50000"/>
          <a:stretch/>
        </p:blipFill>
        <p:spPr bwMode="auto">
          <a:xfrm>
            <a:off x="412696" y="4382225"/>
            <a:ext cx="4464496" cy="2160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49526" t="57441" r="26715" b="24404"/>
          <a:stretch/>
        </p:blipFill>
        <p:spPr bwMode="auto">
          <a:xfrm>
            <a:off x="5407388" y="1484784"/>
            <a:ext cx="3081749" cy="1238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301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482" y="1148551"/>
            <a:ext cx="7939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Замечание: </a:t>
            </a:r>
            <a:r>
              <a:rPr lang="ru-RU" sz="2200" dirty="0" smtClean="0"/>
              <a:t>Если секущая плоскость проходит через некруглое отверстие  и сечение «распадается» на части, то вместо сечения следует применить разрез. </a:t>
            </a:r>
            <a:endParaRPr lang="ru-RU" sz="22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476656" y="3284984"/>
            <a:ext cx="1363393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0620672" y="3284984"/>
            <a:ext cx="1219377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5" name="Рисунок 14"/>
          <p:cNvPicPr/>
          <p:nvPr/>
        </p:nvPicPr>
        <p:blipFill rotWithShape="1">
          <a:blip r:embed="rId2"/>
          <a:srcRect l="38316" t="35714" r="25210" b="17560"/>
          <a:stretch/>
        </p:blipFill>
        <p:spPr bwMode="auto">
          <a:xfrm>
            <a:off x="1187624" y="2164214"/>
            <a:ext cx="6696744" cy="4361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82380" y="160338"/>
            <a:ext cx="8712968" cy="792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6. Исключения, замечания</a:t>
            </a:r>
            <a:endParaRPr lang="ru-RU" sz="40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210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22482" y="625331"/>
            <a:ext cx="793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Задание: </a:t>
            </a:r>
            <a:r>
              <a:rPr lang="ru-RU" sz="2800" dirty="0" smtClean="0"/>
              <a:t>Построить сечение заданной детали. </a:t>
            </a:r>
            <a:endParaRPr lang="ru-RU" sz="28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0476656" y="3284984"/>
            <a:ext cx="1363393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10620672" y="3284984"/>
            <a:ext cx="1219377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4" name="Рисунок 13"/>
          <p:cNvPicPr/>
          <p:nvPr/>
        </p:nvPicPr>
        <p:blipFill rotWithShape="1">
          <a:blip r:embed="rId2"/>
          <a:srcRect l="25767" t="25297" r="39934" b="29464"/>
          <a:stretch/>
        </p:blipFill>
        <p:spPr bwMode="auto">
          <a:xfrm>
            <a:off x="971600" y="1148551"/>
            <a:ext cx="7272808" cy="5448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51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/>
          <p:nvPr/>
        </p:nvPicPr>
        <p:blipFill rotWithShape="1">
          <a:blip r:embed="rId2"/>
          <a:srcRect l="38316" t="35714" r="25210" b="17560"/>
          <a:stretch/>
        </p:blipFill>
        <p:spPr bwMode="auto">
          <a:xfrm>
            <a:off x="622482" y="1548660"/>
            <a:ext cx="7939550" cy="49046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/>
          <p:nvPr/>
        </p:nvPicPr>
        <p:blipFill rotWithShape="1">
          <a:blip r:embed="rId3"/>
          <a:srcRect l="21751" t="30655" r="59509" b="54464"/>
          <a:stretch/>
        </p:blipFill>
        <p:spPr bwMode="auto">
          <a:xfrm>
            <a:off x="2142654" y="1949926"/>
            <a:ext cx="4668202" cy="1976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3"/>
          <a:srcRect l="23320" t="47917" r="69073" b="44634"/>
          <a:stretch/>
        </p:blipFill>
        <p:spPr bwMode="auto">
          <a:xfrm>
            <a:off x="2367540" y="3795757"/>
            <a:ext cx="2190085" cy="11454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3"/>
          <a:srcRect l="35137" t="44643" r="60011" b="47619"/>
          <a:stretch/>
        </p:blipFill>
        <p:spPr bwMode="auto">
          <a:xfrm>
            <a:off x="5371386" y="3821301"/>
            <a:ext cx="1410126" cy="1207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22482" y="625331"/>
            <a:ext cx="793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Задание: </a:t>
            </a:r>
            <a:r>
              <a:rPr lang="ru-RU" sz="2800" dirty="0" smtClean="0"/>
              <a:t>Построить сечение заданной детали.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881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4" descr="https://img05.rl0.ru/b08e1de1cae460fe6286a032a627de90/c883x1299/cherch.ru/images/stories/pic2/image05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22482" y="625331"/>
            <a:ext cx="7939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Вопросы для самопроверки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12775" y="1844824"/>
            <a:ext cx="81356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/>
              <a:t>Что такое разрез?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Каковы виды разрезов?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Как обозначаются материалы на чертеже?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В чем отличие разреза от сечения?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Что такое сечение?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Каковы особенности построения наложенного сечения?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Охарактеризуйте вынесенные сечения.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65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effectLst/>
              </a:rPr>
              <a:t>Графическое</a:t>
            </a:r>
            <a:r>
              <a:rPr lang="ru-RU" sz="3200" b="1" dirty="0" smtClean="0"/>
              <a:t> </a:t>
            </a:r>
            <a:r>
              <a:rPr lang="ru-RU" sz="3200" b="1" dirty="0">
                <a:effectLst/>
              </a:rPr>
              <a:t>обозначение материала </a:t>
            </a:r>
            <a:r>
              <a:rPr lang="ru-RU" sz="3200" b="1" dirty="0" smtClean="0">
                <a:effectLst/>
              </a:rPr>
              <a:t>деталей</a:t>
            </a:r>
            <a:endParaRPr lang="ru-RU" sz="3200" b="1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329815"/>
            <a:ext cx="8712968" cy="803042"/>
          </a:xfrm>
        </p:spPr>
        <p:txBody>
          <a:bodyPr>
            <a:normAutofit/>
          </a:bodyPr>
          <a:lstStyle/>
          <a:p>
            <a:pPr indent="447675" algn="l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effectLst/>
              </a:rPr>
              <a:t>Если секущая плоскость проходит через тонкие элементы предмета, то в разрезе данные элементы изображаются незаштрихованными.</a:t>
            </a:r>
          </a:p>
        </p:txBody>
      </p:sp>
    </p:spTree>
    <p:extLst>
      <p:ext uri="{BB962C8B-B14F-4D97-AF65-F5344CB8AC3E}">
        <p14:creationId xmlns:p14="http://schemas.microsoft.com/office/powerpoint/2010/main" val="17484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12968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022" y="3086962"/>
            <a:ext cx="1944216" cy="864096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Разрез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136302" y="2114854"/>
            <a:ext cx="2880320" cy="792088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Горизонтальные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45227" y="3122966"/>
            <a:ext cx="2880320" cy="792088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Вертикальные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45227" y="4131078"/>
            <a:ext cx="2880320" cy="792088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Наклонные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92686" y="2690918"/>
            <a:ext cx="1944216" cy="864096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Фронтальный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07494" y="3846291"/>
            <a:ext cx="1944216" cy="864096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Профильный</a:t>
            </a:r>
          </a:p>
        </p:txBody>
      </p:sp>
      <p:cxnSp>
        <p:nvCxnSpPr>
          <p:cNvPr id="12" name="Соединительная линия уступом 11"/>
          <p:cNvCxnSpPr>
            <a:stCxn id="6" idx="3"/>
            <a:endCxn id="3" idx="1"/>
          </p:cNvCxnSpPr>
          <p:nvPr/>
        </p:nvCxnSpPr>
        <p:spPr>
          <a:xfrm flipV="1">
            <a:off x="2560238" y="2510898"/>
            <a:ext cx="576064" cy="100811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3"/>
          <p:cNvCxnSpPr>
            <a:stCxn id="6" idx="3"/>
            <a:endCxn id="8" idx="1"/>
          </p:cNvCxnSpPr>
          <p:nvPr/>
        </p:nvCxnSpPr>
        <p:spPr>
          <a:xfrm>
            <a:off x="2560238" y="3519010"/>
            <a:ext cx="584989" cy="100811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endCxn id="7" idx="1"/>
          </p:cNvCxnSpPr>
          <p:nvPr/>
        </p:nvCxnSpPr>
        <p:spPr>
          <a:xfrm>
            <a:off x="2848270" y="3519010"/>
            <a:ext cx="296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7" idx="3"/>
            <a:endCxn id="9" idx="1"/>
          </p:cNvCxnSpPr>
          <p:nvPr/>
        </p:nvCxnSpPr>
        <p:spPr>
          <a:xfrm flipV="1">
            <a:off x="6025547" y="3122966"/>
            <a:ext cx="567139" cy="39604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7" idx="3"/>
            <a:endCxn id="10" idx="1"/>
          </p:cNvCxnSpPr>
          <p:nvPr/>
        </p:nvCxnSpPr>
        <p:spPr>
          <a:xfrm>
            <a:off x="6025547" y="3519010"/>
            <a:ext cx="581947" cy="75932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3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486" y="1309971"/>
            <a:ext cx="8243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 зависимости от положения секущих плоскостей относительно плоскостей </a:t>
            </a:r>
          </a:p>
          <a:p>
            <a:pPr algn="ctr"/>
            <a:r>
              <a:rPr lang="ru-RU" dirty="0" smtClean="0"/>
              <a:t>проекций: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5058" t="24405" r="26715" b="12500"/>
          <a:stretch/>
        </p:blipFill>
        <p:spPr bwMode="auto">
          <a:xfrm>
            <a:off x="579486" y="2060848"/>
            <a:ext cx="8024961" cy="4536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9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832" y="260648"/>
            <a:ext cx="8712968" cy="7920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3</a:t>
            </a:r>
            <a:r>
              <a:rPr lang="ru-RU" sz="4000" b="1" dirty="0" smtClean="0">
                <a:effectLst/>
              </a:rPr>
              <a:t>. Классификация разрезов</a:t>
            </a:r>
            <a:endParaRPr lang="ru-RU" sz="4000" b="1" dirty="0">
              <a:effectLst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2452" y="3478614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</a:rPr>
              <a:t>Разрез</a:t>
            </a:r>
            <a:endParaRPr lang="ru-RU" sz="2200" b="1" dirty="0">
              <a:solidFill>
                <a:schemeClr val="tx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52732" y="1490759"/>
            <a:ext cx="2880320" cy="624095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Горизонтальные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61657" y="2498871"/>
            <a:ext cx="2880320" cy="624095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Вертикальные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61657" y="3506983"/>
            <a:ext cx="2880320" cy="624095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Наклонные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309116" y="2066823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Фронтальный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23924" y="3222196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</a:rPr>
              <a:t>Профильный</a:t>
            </a:r>
          </a:p>
        </p:txBody>
      </p:sp>
      <p:cxnSp>
        <p:nvCxnSpPr>
          <p:cNvPr id="20" name="Соединительная линия уступом 19"/>
          <p:cNvCxnSpPr>
            <a:stCxn id="11" idx="3"/>
            <a:endCxn id="12" idx="1"/>
          </p:cNvCxnSpPr>
          <p:nvPr/>
        </p:nvCxnSpPr>
        <p:spPr>
          <a:xfrm flipV="1">
            <a:off x="2276668" y="1802807"/>
            <a:ext cx="576064" cy="201622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stCxn id="11" idx="3"/>
            <a:endCxn id="14" idx="1"/>
          </p:cNvCxnSpPr>
          <p:nvPr/>
        </p:nvCxnSpPr>
        <p:spPr>
          <a:xfrm>
            <a:off x="2276668" y="3819030"/>
            <a:ext cx="584989" cy="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13" idx="1"/>
          </p:cNvCxnSpPr>
          <p:nvPr/>
        </p:nvCxnSpPr>
        <p:spPr>
          <a:xfrm>
            <a:off x="2564700" y="2810919"/>
            <a:ext cx="2969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3" idx="3"/>
            <a:endCxn id="16" idx="1"/>
          </p:cNvCxnSpPr>
          <p:nvPr/>
        </p:nvCxnSpPr>
        <p:spPr>
          <a:xfrm flipV="1">
            <a:off x="5741977" y="2407239"/>
            <a:ext cx="567139" cy="40368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13" idx="3"/>
            <a:endCxn id="18" idx="1"/>
          </p:cNvCxnSpPr>
          <p:nvPr/>
        </p:nvCxnSpPr>
        <p:spPr>
          <a:xfrm>
            <a:off x="5741977" y="2810919"/>
            <a:ext cx="581947" cy="75169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2852732" y="4389081"/>
            <a:ext cx="2880320" cy="624095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Простые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852732" y="5325185"/>
            <a:ext cx="2880320" cy="624095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Сложные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323924" y="4478867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Ступенчатые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97352" y="5384039"/>
            <a:ext cx="1944216" cy="680831"/>
          </a:xfrm>
          <a:prstGeom prst="roundRect">
            <a:avLst/>
          </a:prstGeom>
          <a:gradFill>
            <a:gsLst>
              <a:gs pos="0">
                <a:schemeClr val="bg1">
                  <a:tint val="95000"/>
                  <a:satMod val="140000"/>
                  <a:lumMod val="120000"/>
                </a:schemeClr>
              </a:gs>
              <a:gs pos="68000">
                <a:schemeClr val="bg1">
                  <a:tint val="95000"/>
                  <a:shade val="70000"/>
                  <a:satMod val="180000"/>
                  <a:lumMod val="82000"/>
                </a:schemeClr>
              </a:gs>
            </a:gsLst>
            <a:path path="circle">
              <a:fillToRect l="25000" t="25000" r="25000" b="25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Ломаные</a:t>
            </a:r>
            <a:endParaRPr lang="ru-RU" sz="2000" dirty="0">
              <a:solidFill>
                <a:schemeClr val="tx1"/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11" idx="3"/>
            <a:endCxn id="28" idx="1"/>
          </p:cNvCxnSpPr>
          <p:nvPr/>
        </p:nvCxnSpPr>
        <p:spPr>
          <a:xfrm>
            <a:off x="2276668" y="3819030"/>
            <a:ext cx="576064" cy="88209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11" idx="3"/>
            <a:endCxn id="29" idx="1"/>
          </p:cNvCxnSpPr>
          <p:nvPr/>
        </p:nvCxnSpPr>
        <p:spPr>
          <a:xfrm>
            <a:off x="2276668" y="3819030"/>
            <a:ext cx="576064" cy="181820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9" idx="3"/>
            <a:endCxn id="30" idx="1"/>
          </p:cNvCxnSpPr>
          <p:nvPr/>
        </p:nvCxnSpPr>
        <p:spPr>
          <a:xfrm flipV="1">
            <a:off x="5733052" y="4819283"/>
            <a:ext cx="590872" cy="81795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29" idx="3"/>
            <a:endCxn id="31" idx="1"/>
          </p:cNvCxnSpPr>
          <p:nvPr/>
        </p:nvCxnSpPr>
        <p:spPr>
          <a:xfrm>
            <a:off x="5733052" y="5637233"/>
            <a:ext cx="564300" cy="8722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98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10178</TotalTime>
  <Words>1120</Words>
  <Application>Microsoft Office PowerPoint</Application>
  <PresentationFormat>Экран (4:3)</PresentationFormat>
  <Paragraphs>218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7" baseType="lpstr">
      <vt:lpstr>Arial</vt:lpstr>
      <vt:lpstr>Calibri</vt:lpstr>
      <vt:lpstr>Calibri Light</vt:lpstr>
      <vt:lpstr>Тема Office</vt:lpstr>
      <vt:lpstr>Лекция 3. Разрезы и Сечения </vt:lpstr>
      <vt:lpstr>1. Общие сведения о разрезах (ГОСТ 2.305-68 Разрезы)</vt:lpstr>
      <vt:lpstr>1. Общие сведения о разрезах</vt:lpstr>
      <vt:lpstr>2. ГОСТ 2.306-68. Графическое обозначение материала и правила нанесения их на чертежи</vt:lpstr>
      <vt:lpstr>Графическое обозначение материала деталей</vt:lpstr>
      <vt:lpstr>Графическое обозначение материала деталей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3. Классификация разрезов</vt:lpstr>
      <vt:lpstr>Ступенчатый разрез</vt:lpstr>
      <vt:lpstr>Презентация PowerPoint</vt:lpstr>
      <vt:lpstr>Ступенчатый разрез</vt:lpstr>
      <vt:lpstr>Ломаный разрез</vt:lpstr>
      <vt:lpstr>Ломаный разрез</vt:lpstr>
      <vt:lpstr>3. Классификация разрезов</vt:lpstr>
      <vt:lpstr>Продольный и поперечный разрезы</vt:lpstr>
      <vt:lpstr>3. Классификация разрезов</vt:lpstr>
      <vt:lpstr>Полный и местный разрезы</vt:lpstr>
      <vt:lpstr>4. Общие сведения о сечениях</vt:lpstr>
      <vt:lpstr>4. Общие сведения о Сечениях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5. Классификация сечений</vt:lpstr>
      <vt:lpstr>6. Исключения, замечания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2. Разрезы.</dc:title>
  <dc:creator>Наталья</dc:creator>
  <cp:lastModifiedBy>Дмитрий Гайчук</cp:lastModifiedBy>
  <cp:revision>108</cp:revision>
  <dcterms:created xsi:type="dcterms:W3CDTF">2017-02-05T13:43:01Z</dcterms:created>
  <dcterms:modified xsi:type="dcterms:W3CDTF">2019-02-28T04:57:09Z</dcterms:modified>
</cp:coreProperties>
</file>